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rata" charset="1" panose="00000500000000000000"/>
      <p:regular r:id="rId16"/>
    </p:embeddedFont>
    <p:embeddedFont>
      <p:font typeface="Raleway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notesSlides/notesSlide3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4.xml" Type="http://schemas.openxmlformats.org/officeDocument/2006/relationships/notesSlide"/><Relationship Id="rId21" Target="notesSlides/notesSlide5.xml" Type="http://schemas.openxmlformats.org/officeDocument/2006/relationships/notesSlide"/><Relationship Id="rId22" Target="notesSlides/notesSlide6.xml" Type="http://schemas.openxmlformats.org/officeDocument/2006/relationships/notesSlide"/><Relationship Id="rId23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784509" y="3096369"/>
            <a:ext cx="6148983" cy="4094261"/>
          </a:xfrm>
          <a:custGeom>
            <a:avLst/>
            <a:gdLst/>
            <a:ahLst/>
            <a:cxnLst/>
            <a:rect r="r" b="b" t="t" l="l"/>
            <a:pathLst>
              <a:path h="4094261" w="6148983">
                <a:moveTo>
                  <a:pt x="0" y="0"/>
                </a:moveTo>
                <a:lnTo>
                  <a:pt x="6148982" y="0"/>
                </a:lnTo>
                <a:lnTo>
                  <a:pt x="6148982" y="4094261"/>
                </a:lnTo>
                <a:lnTo>
                  <a:pt x="0" y="4094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990600"/>
            <a:ext cx="9445526" cy="486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Youth Climate Action Hub: A Climate Education Platform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007001"/>
            <a:ext cx="9445526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This Platform acts as a tool raise awareness about climate change and its impacts. Critical issues are explored, understand scientific real time NASA data, and discuss solutions for a sustainable future.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8190417"/>
            <a:ext cx="3587651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6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Team Cosmos RedShift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60940" y="3811390"/>
            <a:ext cx="580430" cy="580430"/>
            <a:chOff x="0" y="0"/>
            <a:chExt cx="773907" cy="7739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3811" cy="773938"/>
            </a:xfrm>
            <a:custGeom>
              <a:avLst/>
              <a:gdLst/>
              <a:ahLst/>
              <a:cxnLst/>
              <a:rect r="r" b="b" t="t" l="l"/>
              <a:pathLst>
                <a:path h="773938" w="77381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2249" y="0"/>
                  </a:lnTo>
                  <a:cubicBezTo>
                    <a:pt x="750697" y="0"/>
                    <a:pt x="773811" y="23114"/>
                    <a:pt x="773811" y="51562"/>
                  </a:cubicBezTo>
                  <a:lnTo>
                    <a:pt x="773811" y="722249"/>
                  </a:lnTo>
                  <a:cubicBezTo>
                    <a:pt x="773811" y="750697"/>
                    <a:pt x="750697" y="773811"/>
                    <a:pt x="722249" y="773811"/>
                  </a:cubicBezTo>
                  <a:lnTo>
                    <a:pt x="51562" y="773811"/>
                  </a:lnTo>
                  <a:cubicBezTo>
                    <a:pt x="23114" y="773938"/>
                    <a:pt x="0" y="750824"/>
                    <a:pt x="0" y="72224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702034" y="3805237"/>
            <a:ext cx="580430" cy="580430"/>
            <a:chOff x="0" y="0"/>
            <a:chExt cx="773907" cy="7739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3811" cy="773938"/>
            </a:xfrm>
            <a:custGeom>
              <a:avLst/>
              <a:gdLst/>
              <a:ahLst/>
              <a:cxnLst/>
              <a:rect r="r" b="b" t="t" l="l"/>
              <a:pathLst>
                <a:path h="773938" w="77381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2249" y="0"/>
                  </a:lnTo>
                  <a:cubicBezTo>
                    <a:pt x="750697" y="0"/>
                    <a:pt x="773811" y="23114"/>
                    <a:pt x="773811" y="51562"/>
                  </a:cubicBezTo>
                  <a:lnTo>
                    <a:pt x="773811" y="722249"/>
                  </a:lnTo>
                  <a:cubicBezTo>
                    <a:pt x="773811" y="750697"/>
                    <a:pt x="750697" y="773811"/>
                    <a:pt x="722249" y="773811"/>
                  </a:cubicBezTo>
                  <a:lnTo>
                    <a:pt x="51562" y="773811"/>
                  </a:lnTo>
                  <a:cubicBezTo>
                    <a:pt x="23114" y="773938"/>
                    <a:pt x="0" y="750824"/>
                    <a:pt x="0" y="72224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60940" y="6965602"/>
            <a:ext cx="580430" cy="580430"/>
            <a:chOff x="0" y="0"/>
            <a:chExt cx="773907" cy="7739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3811" cy="773938"/>
            </a:xfrm>
            <a:custGeom>
              <a:avLst/>
              <a:gdLst/>
              <a:ahLst/>
              <a:cxnLst/>
              <a:rect r="r" b="b" t="t" l="l"/>
              <a:pathLst>
                <a:path h="773938" w="77381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2249" y="0"/>
                  </a:lnTo>
                  <a:cubicBezTo>
                    <a:pt x="750697" y="0"/>
                    <a:pt x="773811" y="23114"/>
                    <a:pt x="773811" y="51562"/>
                  </a:cubicBezTo>
                  <a:lnTo>
                    <a:pt x="773811" y="722249"/>
                  </a:lnTo>
                  <a:cubicBezTo>
                    <a:pt x="773811" y="750697"/>
                    <a:pt x="750697" y="773811"/>
                    <a:pt x="722249" y="773811"/>
                  </a:cubicBezTo>
                  <a:lnTo>
                    <a:pt x="51562" y="773811"/>
                  </a:lnTo>
                  <a:cubicBezTo>
                    <a:pt x="23114" y="773938"/>
                    <a:pt x="0" y="750824"/>
                    <a:pt x="0" y="72224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702034" y="6965602"/>
            <a:ext cx="580430" cy="580430"/>
            <a:chOff x="0" y="0"/>
            <a:chExt cx="773907" cy="7739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3811" cy="773938"/>
            </a:xfrm>
            <a:custGeom>
              <a:avLst/>
              <a:gdLst/>
              <a:ahLst/>
              <a:cxnLst/>
              <a:rect r="r" b="b" t="t" l="l"/>
              <a:pathLst>
                <a:path h="773938" w="77381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2249" y="0"/>
                  </a:lnTo>
                  <a:cubicBezTo>
                    <a:pt x="750697" y="0"/>
                    <a:pt x="773811" y="23114"/>
                    <a:pt x="773811" y="51562"/>
                  </a:cubicBezTo>
                  <a:lnTo>
                    <a:pt x="773811" y="722249"/>
                  </a:lnTo>
                  <a:cubicBezTo>
                    <a:pt x="773811" y="750697"/>
                    <a:pt x="750697" y="773811"/>
                    <a:pt x="722249" y="773811"/>
                  </a:cubicBezTo>
                  <a:lnTo>
                    <a:pt x="51562" y="773811"/>
                  </a:lnTo>
                  <a:cubicBezTo>
                    <a:pt x="23114" y="773938"/>
                    <a:pt x="0" y="750824"/>
                    <a:pt x="0" y="72224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0" y="0"/>
            <a:ext cx="7627178" cy="10287000"/>
          </a:xfrm>
          <a:custGeom>
            <a:avLst/>
            <a:gdLst/>
            <a:ahLst/>
            <a:cxnLst/>
            <a:rect r="r" b="b" t="t" l="l"/>
            <a:pathLst>
              <a:path h="10287000" w="7627178">
                <a:moveTo>
                  <a:pt x="0" y="0"/>
                </a:moveTo>
                <a:lnTo>
                  <a:pt x="7627178" y="0"/>
                </a:lnTo>
                <a:lnTo>
                  <a:pt x="76271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436" t="0" r="-1743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760940" y="690414"/>
            <a:ext cx="10202312" cy="1589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7"/>
              </a:lnSpc>
            </a:pPr>
            <a:r>
              <a:rPr lang="en-US" sz="50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Understanding SDG13</a:t>
            </a:r>
          </a:p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Climate Change: Global Trends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84331" y="3949601"/>
            <a:ext cx="133647" cy="33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99289" y="3904755"/>
            <a:ext cx="384482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SDG13:Climate Action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99289" y="4670822"/>
            <a:ext cx="3844826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Take urgent action to combat climate change and its impacts,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73632" y="3949601"/>
            <a:ext cx="237233" cy="33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40383" y="3898603"/>
            <a:ext cx="3996490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Global Temperature Rise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40234" y="4670822"/>
            <a:ext cx="3844826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Global temperatures are increasing due to human activities, particularly the burning of fossil fuels.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31051" y="7109966"/>
            <a:ext cx="240060" cy="33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99289" y="7058968"/>
            <a:ext cx="384482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Sea Level Rise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99289" y="7543753"/>
            <a:ext cx="3844826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Melting glaciers and ice sheets are contributing to rising sea levels, posing a threat to coastal communities.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78991" y="7109966"/>
            <a:ext cx="226516" cy="33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40531" y="7052816"/>
            <a:ext cx="3844678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Extreme Weather Events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40383" y="7543753"/>
            <a:ext cx="384482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Climate change is intensifying extreme weather events such as hurricanes, floods, and droughts.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125559" y="3312162"/>
            <a:ext cx="580430" cy="580430"/>
            <a:chOff x="0" y="0"/>
            <a:chExt cx="773907" cy="7739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3811" cy="773938"/>
            </a:xfrm>
            <a:custGeom>
              <a:avLst/>
              <a:gdLst/>
              <a:ahLst/>
              <a:cxnLst/>
              <a:rect r="r" b="b" t="t" l="l"/>
              <a:pathLst>
                <a:path h="773938" w="77381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2249" y="0"/>
                  </a:lnTo>
                  <a:cubicBezTo>
                    <a:pt x="750697" y="0"/>
                    <a:pt x="773811" y="23114"/>
                    <a:pt x="773811" y="51562"/>
                  </a:cubicBezTo>
                  <a:lnTo>
                    <a:pt x="773811" y="722249"/>
                  </a:lnTo>
                  <a:cubicBezTo>
                    <a:pt x="773811" y="750697"/>
                    <a:pt x="750697" y="773811"/>
                    <a:pt x="722249" y="773811"/>
                  </a:cubicBezTo>
                  <a:lnTo>
                    <a:pt x="51562" y="773811"/>
                  </a:lnTo>
                  <a:cubicBezTo>
                    <a:pt x="23114" y="773938"/>
                    <a:pt x="0" y="750824"/>
                    <a:pt x="0" y="72224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25559" y="6466375"/>
            <a:ext cx="580430" cy="580430"/>
            <a:chOff x="0" y="0"/>
            <a:chExt cx="773907" cy="7739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73811" cy="773938"/>
            </a:xfrm>
            <a:custGeom>
              <a:avLst/>
              <a:gdLst/>
              <a:ahLst/>
              <a:cxnLst/>
              <a:rect r="r" b="b" t="t" l="l"/>
              <a:pathLst>
                <a:path h="773938" w="77381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2249" y="0"/>
                  </a:lnTo>
                  <a:cubicBezTo>
                    <a:pt x="750697" y="0"/>
                    <a:pt x="773811" y="23114"/>
                    <a:pt x="773811" y="51562"/>
                  </a:cubicBezTo>
                  <a:lnTo>
                    <a:pt x="773811" y="722249"/>
                  </a:lnTo>
                  <a:cubicBezTo>
                    <a:pt x="773811" y="750697"/>
                    <a:pt x="750697" y="773811"/>
                    <a:pt x="722249" y="773811"/>
                  </a:cubicBezTo>
                  <a:lnTo>
                    <a:pt x="51562" y="773811"/>
                  </a:lnTo>
                  <a:cubicBezTo>
                    <a:pt x="23114" y="773938"/>
                    <a:pt x="0" y="750824"/>
                    <a:pt x="0" y="72224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066653" y="3306010"/>
            <a:ext cx="580430" cy="580430"/>
            <a:chOff x="0" y="0"/>
            <a:chExt cx="773907" cy="7739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3811" cy="773938"/>
            </a:xfrm>
            <a:custGeom>
              <a:avLst/>
              <a:gdLst/>
              <a:ahLst/>
              <a:cxnLst/>
              <a:rect r="r" b="b" t="t" l="l"/>
              <a:pathLst>
                <a:path h="773938" w="77381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2249" y="0"/>
                  </a:lnTo>
                  <a:cubicBezTo>
                    <a:pt x="750697" y="0"/>
                    <a:pt x="773811" y="23114"/>
                    <a:pt x="773811" y="51562"/>
                  </a:cubicBezTo>
                  <a:lnTo>
                    <a:pt x="773811" y="722249"/>
                  </a:lnTo>
                  <a:cubicBezTo>
                    <a:pt x="773811" y="750697"/>
                    <a:pt x="750697" y="773811"/>
                    <a:pt x="722249" y="773811"/>
                  </a:cubicBezTo>
                  <a:lnTo>
                    <a:pt x="51562" y="773811"/>
                  </a:lnTo>
                  <a:cubicBezTo>
                    <a:pt x="23114" y="773938"/>
                    <a:pt x="0" y="750824"/>
                    <a:pt x="0" y="72224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066653" y="6466375"/>
            <a:ext cx="580430" cy="580430"/>
            <a:chOff x="0" y="0"/>
            <a:chExt cx="773907" cy="7739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3811" cy="773938"/>
            </a:xfrm>
            <a:custGeom>
              <a:avLst/>
              <a:gdLst/>
              <a:ahLst/>
              <a:cxnLst/>
              <a:rect r="r" b="b" t="t" l="l"/>
              <a:pathLst>
                <a:path h="773938" w="773811">
                  <a:moveTo>
                    <a:pt x="0" y="51562"/>
                  </a:moveTo>
                  <a:cubicBezTo>
                    <a:pt x="0" y="23114"/>
                    <a:pt x="23114" y="0"/>
                    <a:pt x="51562" y="0"/>
                  </a:cubicBezTo>
                  <a:lnTo>
                    <a:pt x="722249" y="0"/>
                  </a:lnTo>
                  <a:cubicBezTo>
                    <a:pt x="750697" y="0"/>
                    <a:pt x="773811" y="23114"/>
                    <a:pt x="773811" y="51562"/>
                  </a:cubicBezTo>
                  <a:lnTo>
                    <a:pt x="773811" y="722249"/>
                  </a:lnTo>
                  <a:cubicBezTo>
                    <a:pt x="773811" y="750697"/>
                    <a:pt x="750697" y="773811"/>
                    <a:pt x="722249" y="773811"/>
                  </a:cubicBezTo>
                  <a:lnTo>
                    <a:pt x="51562" y="773811"/>
                  </a:lnTo>
                  <a:cubicBezTo>
                    <a:pt x="23114" y="773938"/>
                    <a:pt x="0" y="750824"/>
                    <a:pt x="0" y="72224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5400000">
            <a:off x="-1823608" y="1823608"/>
            <a:ext cx="10287000" cy="6639784"/>
          </a:xfrm>
          <a:custGeom>
            <a:avLst/>
            <a:gdLst/>
            <a:ahLst/>
            <a:cxnLst/>
            <a:rect r="r" b="b" t="t" l="l"/>
            <a:pathLst>
              <a:path h="6639784" w="10287000">
                <a:moveTo>
                  <a:pt x="0" y="0"/>
                </a:moveTo>
                <a:lnTo>
                  <a:pt x="10287000" y="0"/>
                </a:lnTo>
                <a:lnTo>
                  <a:pt x="10287000" y="6639784"/>
                </a:lnTo>
                <a:lnTo>
                  <a:pt x="0" y="6639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09" t="-14322" r="-13209" b="-809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95670" y="1009650"/>
            <a:ext cx="11035632" cy="83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74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Integrating NASA's Earth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48950" y="3450373"/>
            <a:ext cx="133647" cy="33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95670" y="6610738"/>
            <a:ext cx="240060" cy="33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63908" y="3405527"/>
            <a:ext cx="384482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Temperature Rise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63908" y="4065698"/>
            <a:ext cx="384482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Use NASA’s Earth satellites to obtain real-time data on global temperature trends.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38252" y="3450373"/>
            <a:ext cx="237233" cy="33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05002" y="3399375"/>
            <a:ext cx="3996490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CO2 Emissions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05002" y="4065698"/>
            <a:ext cx="3844826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Satellites monitor CO2 concentration in the atmosphere showcasing the impact of human activities.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63908" y="6553588"/>
            <a:ext cx="3844826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Sea Level Rise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63908" y="7044526"/>
            <a:ext cx="3844826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Monitor rising sea levels and their impacts on coastal regions using NASA’s EarthData tools and their impacts.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43610" y="6610738"/>
            <a:ext cx="226516" cy="33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05150" y="6553588"/>
            <a:ext cx="3844678" cy="38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Arctic Glacier Melt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05002" y="7044526"/>
            <a:ext cx="3844826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Tracking the rapid melting of Arctic glaciers and its contribution to rising sea levels and global climate change.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47546" y="682229"/>
            <a:ext cx="9650909" cy="240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Engaging Curriculum: Climate Stories, Quizzes, and Interactive Games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14408" y="3465314"/>
            <a:ext cx="28575" cy="6120408"/>
            <a:chOff x="0" y="0"/>
            <a:chExt cx="38100" cy="81605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8160512"/>
            </a:xfrm>
            <a:custGeom>
              <a:avLst/>
              <a:gdLst/>
              <a:ahLst/>
              <a:cxnLst/>
              <a:rect r="r" b="b" t="t" l="l"/>
              <a:pathLst>
                <a:path h="8160512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141462"/>
                  </a:lnTo>
                  <a:cubicBezTo>
                    <a:pt x="38100" y="8152003"/>
                    <a:pt x="29591" y="8160512"/>
                    <a:pt x="19050" y="8160512"/>
                  </a:cubicBezTo>
                  <a:cubicBezTo>
                    <a:pt x="8509" y="8160512"/>
                    <a:pt x="0" y="8152003"/>
                    <a:pt x="0" y="8141462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386019" y="4022824"/>
            <a:ext cx="889546" cy="28575"/>
            <a:chOff x="0" y="0"/>
            <a:chExt cx="1186062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6053" cy="38100"/>
            </a:xfrm>
            <a:custGeom>
              <a:avLst/>
              <a:gdLst/>
              <a:ahLst/>
              <a:cxnLst/>
              <a:rect r="r" b="b" t="t" l="l"/>
              <a:pathLst>
                <a:path h="38100" w="11860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67003" y="0"/>
                  </a:lnTo>
                  <a:cubicBezTo>
                    <a:pt x="1177544" y="0"/>
                    <a:pt x="1186053" y="8509"/>
                    <a:pt x="1186053" y="19050"/>
                  </a:cubicBezTo>
                  <a:cubicBezTo>
                    <a:pt x="1186053" y="29591"/>
                    <a:pt x="1177544" y="38100"/>
                    <a:pt x="11670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42796" y="3751212"/>
            <a:ext cx="571797" cy="571798"/>
            <a:chOff x="0" y="0"/>
            <a:chExt cx="762397" cy="762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2381" cy="762381"/>
            </a:xfrm>
            <a:custGeom>
              <a:avLst/>
              <a:gdLst/>
              <a:ahLst/>
              <a:cxnLst/>
              <a:rect r="r" b="b" t="t" l="l"/>
              <a:pathLst>
                <a:path h="762381" w="762381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711581" y="0"/>
                  </a:lnTo>
                  <a:cubicBezTo>
                    <a:pt x="739648" y="0"/>
                    <a:pt x="762381" y="22733"/>
                    <a:pt x="762381" y="50800"/>
                  </a:cubicBezTo>
                  <a:lnTo>
                    <a:pt x="762381" y="711581"/>
                  </a:lnTo>
                  <a:cubicBezTo>
                    <a:pt x="762381" y="739648"/>
                    <a:pt x="739648" y="762381"/>
                    <a:pt x="711581" y="762381"/>
                  </a:cubicBezTo>
                  <a:lnTo>
                    <a:pt x="50800" y="762381"/>
                  </a:lnTo>
                  <a:cubicBezTo>
                    <a:pt x="22733" y="762381"/>
                    <a:pt x="0" y="739648"/>
                    <a:pt x="0" y="71158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062912" y="3894087"/>
            <a:ext cx="131564" cy="33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26638" y="3709839"/>
            <a:ext cx="3177182" cy="40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Climate Stories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26638" y="4183113"/>
            <a:ext cx="7871818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Engaging narratives explore the impact of climate change on individuals and ecosystems.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386019" y="6147644"/>
            <a:ext cx="889546" cy="28575"/>
            <a:chOff x="0" y="0"/>
            <a:chExt cx="1186062" cy="38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6053" cy="38100"/>
            </a:xfrm>
            <a:custGeom>
              <a:avLst/>
              <a:gdLst/>
              <a:ahLst/>
              <a:cxnLst/>
              <a:rect r="r" b="b" t="t" l="l"/>
              <a:pathLst>
                <a:path h="38100" w="11860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67003" y="0"/>
                  </a:lnTo>
                  <a:cubicBezTo>
                    <a:pt x="1177544" y="0"/>
                    <a:pt x="1186053" y="8509"/>
                    <a:pt x="1186053" y="19050"/>
                  </a:cubicBezTo>
                  <a:cubicBezTo>
                    <a:pt x="1186053" y="29591"/>
                    <a:pt x="1177544" y="38100"/>
                    <a:pt x="11670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842796" y="5876032"/>
            <a:ext cx="571797" cy="571797"/>
            <a:chOff x="0" y="0"/>
            <a:chExt cx="762397" cy="76239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2381" cy="762381"/>
            </a:xfrm>
            <a:custGeom>
              <a:avLst/>
              <a:gdLst/>
              <a:ahLst/>
              <a:cxnLst/>
              <a:rect r="r" b="b" t="t" l="l"/>
              <a:pathLst>
                <a:path h="762381" w="762381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711581" y="0"/>
                  </a:lnTo>
                  <a:cubicBezTo>
                    <a:pt x="739648" y="0"/>
                    <a:pt x="762381" y="22733"/>
                    <a:pt x="762381" y="50800"/>
                  </a:cubicBezTo>
                  <a:lnTo>
                    <a:pt x="762381" y="711581"/>
                  </a:lnTo>
                  <a:cubicBezTo>
                    <a:pt x="762381" y="739648"/>
                    <a:pt x="739648" y="762381"/>
                    <a:pt x="711581" y="762381"/>
                  </a:cubicBezTo>
                  <a:lnTo>
                    <a:pt x="50800" y="762381"/>
                  </a:lnTo>
                  <a:cubicBezTo>
                    <a:pt x="22733" y="762381"/>
                    <a:pt x="0" y="739648"/>
                    <a:pt x="0" y="71158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011865" y="6018907"/>
            <a:ext cx="233660" cy="33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6638" y="5834657"/>
            <a:ext cx="3177182" cy="40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Interactive Quizzes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26638" y="6307931"/>
            <a:ext cx="7871818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Quizzes test knowledge about climate change and encourage active learning.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386019" y="8272462"/>
            <a:ext cx="889546" cy="28575"/>
            <a:chOff x="0" y="0"/>
            <a:chExt cx="1186062" cy="38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6053" cy="38100"/>
            </a:xfrm>
            <a:custGeom>
              <a:avLst/>
              <a:gdLst/>
              <a:ahLst/>
              <a:cxnLst/>
              <a:rect r="r" b="b" t="t" l="l"/>
              <a:pathLst>
                <a:path h="38100" w="11860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67003" y="0"/>
                  </a:lnTo>
                  <a:cubicBezTo>
                    <a:pt x="1177544" y="0"/>
                    <a:pt x="1186053" y="8509"/>
                    <a:pt x="1186053" y="19050"/>
                  </a:cubicBezTo>
                  <a:cubicBezTo>
                    <a:pt x="1186053" y="29591"/>
                    <a:pt x="1177544" y="38100"/>
                    <a:pt x="11670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3545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842796" y="8000851"/>
            <a:ext cx="571797" cy="571797"/>
            <a:chOff x="0" y="0"/>
            <a:chExt cx="762397" cy="76239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62381" cy="762381"/>
            </a:xfrm>
            <a:custGeom>
              <a:avLst/>
              <a:gdLst/>
              <a:ahLst/>
              <a:cxnLst/>
              <a:rect r="r" b="b" t="t" l="l"/>
              <a:pathLst>
                <a:path h="762381" w="762381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711581" y="0"/>
                  </a:lnTo>
                  <a:cubicBezTo>
                    <a:pt x="739648" y="0"/>
                    <a:pt x="762381" y="22733"/>
                    <a:pt x="762381" y="50800"/>
                  </a:cubicBezTo>
                  <a:lnTo>
                    <a:pt x="762381" y="711581"/>
                  </a:lnTo>
                  <a:cubicBezTo>
                    <a:pt x="762381" y="739648"/>
                    <a:pt x="739648" y="762381"/>
                    <a:pt x="711581" y="762381"/>
                  </a:cubicBezTo>
                  <a:lnTo>
                    <a:pt x="50800" y="762381"/>
                  </a:lnTo>
                  <a:cubicBezTo>
                    <a:pt x="22733" y="762381"/>
                    <a:pt x="0" y="739648"/>
                    <a:pt x="0" y="711581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010525" y="8143726"/>
            <a:ext cx="236339" cy="33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26638" y="7959477"/>
            <a:ext cx="3177182" cy="40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Climate Games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26638" y="8432750"/>
            <a:ext cx="7871818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Interactive games provide a fun way to learn about climate change solutions.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712839"/>
            <a:ext cx="16303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Actionable Solutions: Planting Trees and Renewable Energy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519350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Planting Trees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843736"/>
            <a:ext cx="497264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Trees absorb CO2 from the atmosphere, helping to mitigate climate change.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6160" y="519350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Renewable Energy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5843736"/>
            <a:ext cx="497264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Renewable energy sources like solar and wind power reduce reliance on fossil fuels.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0084" y="5193506"/>
            <a:ext cx="3671888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Sustainable Practices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5843736"/>
            <a:ext cx="4972645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Adopting sustainable practices in our daily lives can contribute to a healthier planet.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7740403" y="3488829"/>
            <a:ext cx="1260722" cy="2017216"/>
          </a:xfrm>
          <a:custGeom>
            <a:avLst/>
            <a:gdLst/>
            <a:ahLst/>
            <a:cxnLst/>
            <a:rect r="r" b="b" t="t" l="l"/>
            <a:pathLst>
              <a:path h="2017216" w="1260722">
                <a:moveTo>
                  <a:pt x="0" y="0"/>
                </a:moveTo>
                <a:lnTo>
                  <a:pt x="1260722" y="0"/>
                </a:lnTo>
                <a:lnTo>
                  <a:pt x="1260722" y="2017216"/>
                </a:lnTo>
                <a:lnTo>
                  <a:pt x="0" y="2017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7" r="0" b="-187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7740403" y="5506045"/>
            <a:ext cx="1260722" cy="2017216"/>
          </a:xfrm>
          <a:custGeom>
            <a:avLst/>
            <a:gdLst/>
            <a:ahLst/>
            <a:cxnLst/>
            <a:rect r="r" b="b" t="t" l="l"/>
            <a:pathLst>
              <a:path h="2017216" w="1260722">
                <a:moveTo>
                  <a:pt x="0" y="0"/>
                </a:moveTo>
                <a:lnTo>
                  <a:pt x="1260722" y="0"/>
                </a:lnTo>
                <a:lnTo>
                  <a:pt x="1260722" y="2017216"/>
                </a:lnTo>
                <a:lnTo>
                  <a:pt x="0" y="2017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" r="0" b="-187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7740403" y="7523261"/>
            <a:ext cx="1260722" cy="2017216"/>
          </a:xfrm>
          <a:custGeom>
            <a:avLst/>
            <a:gdLst/>
            <a:ahLst/>
            <a:cxnLst/>
            <a:rect r="r" b="b" t="t" l="l"/>
            <a:pathLst>
              <a:path h="2017216" w="1260722">
                <a:moveTo>
                  <a:pt x="0" y="0"/>
                </a:moveTo>
                <a:lnTo>
                  <a:pt x="1260722" y="0"/>
                </a:lnTo>
                <a:lnTo>
                  <a:pt x="1260722" y="2017217"/>
                </a:lnTo>
                <a:lnTo>
                  <a:pt x="0" y="201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7" r="0" b="-18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7573993" cy="10287000"/>
          </a:xfrm>
          <a:custGeom>
            <a:avLst/>
            <a:gdLst/>
            <a:ahLst/>
            <a:cxnLst/>
            <a:rect r="r" b="b" t="t" l="l"/>
            <a:pathLst>
              <a:path h="10287000" w="7573993">
                <a:moveTo>
                  <a:pt x="0" y="0"/>
                </a:moveTo>
                <a:lnTo>
                  <a:pt x="7573993" y="0"/>
                </a:lnTo>
                <a:lnTo>
                  <a:pt x="7573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323" t="-2155" r="-10795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40403" y="727472"/>
            <a:ext cx="9665196" cy="238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Highlighting Kerala's Climate Impact: Coastal Erosion and Extreme Weather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79298" y="3731419"/>
            <a:ext cx="3151883" cy="40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Coastal Erosion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79298" y="4200376"/>
            <a:ext cx="8026301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Rising sea levels and storm surges are causing coastal erosion, threatening infrastructure and livelihoods.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79298" y="5748635"/>
            <a:ext cx="3151883" cy="40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Extreme Rainfall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79298" y="6217592"/>
            <a:ext cx="8026301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Increased rainfall is leading to floods and landslides, causing significant damage to property and crops.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79298" y="7765851"/>
            <a:ext cx="3151883" cy="40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Droughts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79298" y="8234809"/>
            <a:ext cx="8026301" cy="8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Droughts are becoming more frequent and severe, impacting agricultural productivity.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3788420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023396"/>
            <a:ext cx="9445526" cy="310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Climate change is a pressing global issue.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 conclusion, addressing global challenges requires a holistic approach to education. Developing a lesson plan around an SDG allows students to explore global issues through a scientific lens, fostering critical thinking and problem-solving. While not directly part of the curriculum, this approach complements science education by emphasizing real-world applications, equipping students to contribute to a sustainable future.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DAGS0G4Usks</dc:identifier>
  <dcterms:modified xsi:type="dcterms:W3CDTF">2011-08-01T06:04:30Z</dcterms:modified>
  <cp:revision>1</cp:revision>
  <dc:title>Climate-Action-A-Responsive-Website-for-SDG-13.pptx</dc:title>
</cp:coreProperties>
</file>